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d6db848c2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1ed6db848c2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804964899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a804964899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804964899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a804964899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e6acb777f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8e6acb777f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8850c180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8850c180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8850c180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8850c180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e6acb777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8e6acb777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8850c180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8850c180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8850c180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8850c180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8850c180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8850c180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e6acb777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8e6acb777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d6db848c2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1ed6db848c2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804964899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a804964899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804964899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a804964899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804964899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a804964899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d6db848c2_0_3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1ed6db848c2_0_3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d6db848c2_0_3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1ed6db848c2_0_3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d6db848c2_0_4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ed6db848c2_0_4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d6db848c2_0_4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1ed6db848c2_0_4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d6db848c2_0_4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ed6db848c2_0_4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d6db848c2_0_3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ed6db848c2_0_3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804964899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a804964899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ложка">
  <p:cSld name="Обложка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circle with white text&#10;&#10;Description automatically generated with low confidence" id="51" name="Google Shape;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394" y="721630"/>
            <a:ext cx="664875" cy="66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13"/>
          <p:cNvCxnSpPr/>
          <p:nvPr/>
        </p:nvCxnSpPr>
        <p:spPr>
          <a:xfrm>
            <a:off x="4567659" y="739002"/>
            <a:ext cx="0" cy="6303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" name="Google Shape;53;p13"/>
          <p:cNvCxnSpPr/>
          <p:nvPr/>
        </p:nvCxnSpPr>
        <p:spPr>
          <a:xfrm>
            <a:off x="6481936" y="739002"/>
            <a:ext cx="0" cy="6303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" name="Google Shape;54;p13"/>
          <p:cNvCxnSpPr/>
          <p:nvPr/>
        </p:nvCxnSpPr>
        <p:spPr>
          <a:xfrm>
            <a:off x="8384285" y="739002"/>
            <a:ext cx="0" cy="6303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" name="Google Shape;55;p13"/>
          <p:cNvSpPr txBox="1"/>
          <p:nvPr>
            <p:ph type="title"/>
          </p:nvPr>
        </p:nvSpPr>
        <p:spPr>
          <a:xfrm>
            <a:off x="770975" y="1803503"/>
            <a:ext cx="5725500" cy="14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556210" y="890881"/>
            <a:ext cx="2886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4694565" y="880372"/>
            <a:ext cx="17088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3" type="body"/>
          </p:nvPr>
        </p:nvSpPr>
        <p:spPr>
          <a:xfrm>
            <a:off x="6590040" y="880372"/>
            <a:ext cx="1663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4" type="body"/>
          </p:nvPr>
        </p:nvSpPr>
        <p:spPr>
          <a:xfrm>
            <a:off x="770975" y="3618686"/>
            <a:ext cx="57189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_1">
  <p:cSld name="Таблица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899" y="348272"/>
            <a:ext cx="336207" cy="3362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Google Shape;62;p14"/>
          <p:cNvCxnSpPr/>
          <p:nvPr/>
        </p:nvCxnSpPr>
        <p:spPr>
          <a:xfrm>
            <a:off x="2474015" y="348272"/>
            <a:ext cx="0" cy="4395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" name="Google Shape;63;p14"/>
          <p:cNvCxnSpPr/>
          <p:nvPr/>
        </p:nvCxnSpPr>
        <p:spPr>
          <a:xfrm>
            <a:off x="4574562" y="348272"/>
            <a:ext cx="0" cy="4395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" name="Google Shape;64;p14"/>
          <p:cNvCxnSpPr/>
          <p:nvPr/>
        </p:nvCxnSpPr>
        <p:spPr>
          <a:xfrm>
            <a:off x="7707811" y="348272"/>
            <a:ext cx="0" cy="4395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" name="Google Shape;65;p14"/>
          <p:cNvSpPr txBox="1"/>
          <p:nvPr/>
        </p:nvSpPr>
        <p:spPr>
          <a:xfrm>
            <a:off x="7807651" y="399209"/>
            <a:ext cx="504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1500" u="none" cap="none" strike="noStrik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66;p14"/>
          <p:cNvCxnSpPr/>
          <p:nvPr/>
        </p:nvCxnSpPr>
        <p:spPr>
          <a:xfrm>
            <a:off x="8732901" y="348272"/>
            <a:ext cx="0" cy="4395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439340" y="1085299"/>
            <a:ext cx="829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2" type="body"/>
          </p:nvPr>
        </p:nvSpPr>
        <p:spPr>
          <a:xfrm>
            <a:off x="439341" y="4304392"/>
            <a:ext cx="5118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4"/>
          <p:cNvSpPr/>
          <p:nvPr>
            <p:ph idx="3" type="tbl"/>
          </p:nvPr>
        </p:nvSpPr>
        <p:spPr>
          <a:xfrm>
            <a:off x="439340" y="1488057"/>
            <a:ext cx="8294100" cy="2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4" type="body"/>
          </p:nvPr>
        </p:nvSpPr>
        <p:spPr>
          <a:xfrm>
            <a:off x="857767" y="405678"/>
            <a:ext cx="14262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5" type="body"/>
          </p:nvPr>
        </p:nvSpPr>
        <p:spPr>
          <a:xfrm>
            <a:off x="2594372" y="411540"/>
            <a:ext cx="15525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6" type="body"/>
          </p:nvPr>
        </p:nvSpPr>
        <p:spPr>
          <a:xfrm>
            <a:off x="4694919" y="411540"/>
            <a:ext cx="15525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770975" y="1723975"/>
            <a:ext cx="7839900" cy="14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3300">
                <a:solidFill>
                  <a:srgbClr val="0E2D69"/>
                </a:solidFill>
              </a:rPr>
              <a:t>Manufacturing Data Collection and Analytics</a:t>
            </a:r>
            <a:endParaRPr sz="3300">
              <a:solidFill>
                <a:srgbClr val="0E2D69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3300">
                <a:solidFill>
                  <a:srgbClr val="0E2D69"/>
                </a:solidFill>
              </a:rPr>
              <a:t>Option №3</a:t>
            </a:r>
            <a:endParaRPr sz="3300">
              <a:solidFill>
                <a:srgbClr val="0E2D6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lang="ru" sz="3300">
                <a:solidFill>
                  <a:schemeClr val="dk1"/>
                </a:solidFill>
              </a:rPr>
            </a:br>
            <a:endParaRPr sz="3300"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1556210" y="890881"/>
            <a:ext cx="2886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</a:pPr>
            <a:r>
              <a:rPr lang="ru"/>
              <a:t>Graduate School of Business</a:t>
            </a:r>
            <a:endParaRPr/>
          </a:p>
        </p:txBody>
      </p:sp>
      <p:sp>
        <p:nvSpPr>
          <p:cNvPr id="79" name="Google Shape;79;p15"/>
          <p:cNvSpPr txBox="1"/>
          <p:nvPr>
            <p:ph idx="2" type="body"/>
          </p:nvPr>
        </p:nvSpPr>
        <p:spPr>
          <a:xfrm>
            <a:off x="4694565" y="880372"/>
            <a:ext cx="17088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900"/>
              <a:buFont typeface="Arial"/>
              <a:buNone/>
            </a:pPr>
            <a:r>
              <a:rPr lang="ru"/>
              <a:t>Business Informatics</a:t>
            </a:r>
            <a:endParaRPr/>
          </a:p>
        </p:txBody>
      </p:sp>
      <p:sp>
        <p:nvSpPr>
          <p:cNvPr id="80" name="Google Shape;80;p15"/>
          <p:cNvSpPr txBox="1"/>
          <p:nvPr>
            <p:ph idx="3" type="body"/>
          </p:nvPr>
        </p:nvSpPr>
        <p:spPr>
          <a:xfrm>
            <a:off x="6590040" y="880372"/>
            <a:ext cx="1663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900"/>
              <a:buFont typeface="Arial"/>
              <a:buNone/>
            </a:pPr>
            <a:r>
              <a:rPr lang="ru"/>
              <a:t>Moscow, 2023</a:t>
            </a:r>
            <a:endParaRPr/>
          </a:p>
        </p:txBody>
      </p:sp>
      <p:sp>
        <p:nvSpPr>
          <p:cNvPr id="81" name="Google Shape;81;p15"/>
          <p:cNvSpPr txBox="1"/>
          <p:nvPr>
            <p:ph idx="4" type="body"/>
          </p:nvPr>
        </p:nvSpPr>
        <p:spPr>
          <a:xfrm>
            <a:off x="6078525" y="2913953"/>
            <a:ext cx="23811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</a:pPr>
            <a:r>
              <a:rPr lang="ru"/>
              <a:t>Prepared by: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Sokolova Anna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Petrash Kirill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Abdallah</a:t>
            </a:r>
            <a:r>
              <a:rPr lang="ru"/>
              <a:t> Maryanna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Golubeva Alina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725" y="875050"/>
            <a:ext cx="5413548" cy="39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4572000" y="272000"/>
            <a:ext cx="31386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Separated data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785700" y="309475"/>
            <a:ext cx="16992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Алина Голубева</a:t>
            </a:r>
            <a:br>
              <a:rPr lang="ru" sz="1000">
                <a:solidFill>
                  <a:schemeClr val="dk2"/>
                </a:solidFill>
              </a:rPr>
            </a:br>
            <a:r>
              <a:rPr lang="ru" sz="1000">
                <a:solidFill>
                  <a:schemeClr val="dk2"/>
                </a:solidFill>
              </a:rPr>
              <a:t>Марьяна Абдаллах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2484900" y="309475"/>
            <a:ext cx="20871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Разделенные данные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50" y="923925"/>
            <a:ext cx="2807649" cy="33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760250" y="310625"/>
            <a:ext cx="16992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Alina Golubeva</a:t>
            </a:r>
            <a:br>
              <a:rPr lang="ru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4572000" y="310625"/>
            <a:ext cx="313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MQTT dashboard Node-red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50" y="851650"/>
            <a:ext cx="4837371" cy="406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3913"/>
            <a:ext cx="8839204" cy="395347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760250" y="310625"/>
            <a:ext cx="16992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Alina Golubeva</a:t>
            </a:r>
            <a:br>
              <a:rPr lang="ru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4572000" y="310625"/>
            <a:ext cx="313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MQTT dashboard Node-red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idx="6" type="body"/>
          </p:nvPr>
        </p:nvSpPr>
        <p:spPr>
          <a:xfrm>
            <a:off x="4694919" y="411540"/>
            <a:ext cx="1552500" cy="3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>
                <a:solidFill>
                  <a:srgbClr val="1A1A1A"/>
                </a:solidFill>
                <a:highlight>
                  <a:schemeClr val="lt1"/>
                </a:highlight>
              </a:rPr>
              <a:t>Channel </a:t>
            </a:r>
            <a:r>
              <a:rPr lang="ru" sz="1150">
                <a:solidFill>
                  <a:srgbClr val="1A1A1A"/>
                </a:solidFill>
                <a:highlight>
                  <a:schemeClr val="lt1"/>
                </a:highlight>
              </a:rPr>
              <a:t>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 txBox="1"/>
          <p:nvPr>
            <p:ph idx="5" type="body"/>
          </p:nvPr>
        </p:nvSpPr>
        <p:spPr>
          <a:xfrm>
            <a:off x="2594372" y="411540"/>
            <a:ext cx="1552500" cy="3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/>
              <a:t>Analysis</a:t>
            </a:r>
            <a:endParaRPr sz="1700"/>
          </a:p>
        </p:txBody>
      </p:sp>
      <p:sp>
        <p:nvSpPr>
          <p:cNvPr id="165" name="Google Shape;165;p27"/>
          <p:cNvSpPr txBox="1"/>
          <p:nvPr>
            <p:ph idx="4" type="body"/>
          </p:nvPr>
        </p:nvSpPr>
        <p:spPr>
          <a:xfrm>
            <a:off x="857767" y="405678"/>
            <a:ext cx="1426200" cy="31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Abdallah Maryanna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88" y="1495400"/>
            <a:ext cx="7833273" cy="342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/>
          <p:nvPr>
            <p:ph idx="3" type="tbl"/>
          </p:nvPr>
        </p:nvSpPr>
        <p:spPr>
          <a:xfrm>
            <a:off x="191275" y="1125550"/>
            <a:ext cx="5073900" cy="1392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>
                <a:solidFill>
                  <a:srgbClr val="1A1A1A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3.1 Calculate what state (Режим канала) the CNC was in the most time?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/>
        </p:nvSpPr>
        <p:spPr>
          <a:xfrm>
            <a:off x="265675" y="928200"/>
            <a:ext cx="5573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rPr lang="ru" sz="1150">
                <a:solidFill>
                  <a:srgbClr val="1A1A1A"/>
                </a:solidFill>
                <a:highlight>
                  <a:schemeClr val="lt1"/>
                </a:highlight>
              </a:rPr>
              <a:t>3.2 Which program (Программа) has been running the most time?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475" y="1208550"/>
            <a:ext cx="7333823" cy="37155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4" type="body"/>
          </p:nvPr>
        </p:nvSpPr>
        <p:spPr>
          <a:xfrm>
            <a:off x="857767" y="405678"/>
            <a:ext cx="1426200" cy="31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Abdallah Maryanna</a:t>
            </a:r>
            <a:endParaRPr/>
          </a:p>
        </p:txBody>
      </p:sp>
      <p:sp>
        <p:nvSpPr>
          <p:cNvPr id="175" name="Google Shape;175;p28"/>
          <p:cNvSpPr txBox="1"/>
          <p:nvPr>
            <p:ph idx="5" type="body"/>
          </p:nvPr>
        </p:nvSpPr>
        <p:spPr>
          <a:xfrm>
            <a:off x="2594372" y="411540"/>
            <a:ext cx="1552500" cy="3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/>
              <a:t>Analysis</a:t>
            </a:r>
            <a:endParaRPr sz="1700"/>
          </a:p>
        </p:txBody>
      </p:sp>
      <p:sp>
        <p:nvSpPr>
          <p:cNvPr id="176" name="Google Shape;176;p28"/>
          <p:cNvSpPr txBox="1"/>
          <p:nvPr>
            <p:ph idx="6" type="body"/>
          </p:nvPr>
        </p:nvSpPr>
        <p:spPr>
          <a:xfrm>
            <a:off x="4694919" y="411540"/>
            <a:ext cx="1552500" cy="3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1A1A1A"/>
                </a:solidFill>
                <a:highlight>
                  <a:schemeClr val="lt1"/>
                </a:highlight>
              </a:rPr>
              <a:t>Channel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idx="4" type="body"/>
          </p:nvPr>
        </p:nvSpPr>
        <p:spPr>
          <a:xfrm>
            <a:off x="857767" y="405678"/>
            <a:ext cx="1426200" cy="31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Abdallah Maryanna</a:t>
            </a:r>
            <a:endParaRPr/>
          </a:p>
        </p:txBody>
      </p:sp>
      <p:sp>
        <p:nvSpPr>
          <p:cNvPr id="182" name="Google Shape;182;p29"/>
          <p:cNvSpPr txBox="1"/>
          <p:nvPr>
            <p:ph idx="5" type="body"/>
          </p:nvPr>
        </p:nvSpPr>
        <p:spPr>
          <a:xfrm>
            <a:off x="2594372" y="411540"/>
            <a:ext cx="1552500" cy="3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/>
              <a:t>Analysis</a:t>
            </a:r>
            <a:endParaRPr sz="1700"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52" y="1468350"/>
            <a:ext cx="8236474" cy="355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/>
        </p:nvSpPr>
        <p:spPr>
          <a:xfrm>
            <a:off x="233825" y="945800"/>
            <a:ext cx="3912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1A1A1A"/>
                </a:solidFill>
                <a:highlight>
                  <a:srgbClr val="FFFFFF"/>
                </a:highlight>
              </a:rPr>
              <a:t>3.3 Calculate what mode (Режим канала) the CNC was in the most time? (create diagram chart)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5" name="Google Shape;185;p29"/>
          <p:cNvSpPr txBox="1"/>
          <p:nvPr>
            <p:ph idx="6" type="body"/>
          </p:nvPr>
        </p:nvSpPr>
        <p:spPr>
          <a:xfrm>
            <a:off x="4694919" y="411540"/>
            <a:ext cx="1552500" cy="3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1A1A1A"/>
                </a:solidFill>
                <a:highlight>
                  <a:schemeClr val="lt1"/>
                </a:highlight>
              </a:rPr>
              <a:t>Channel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idx="6" type="body"/>
          </p:nvPr>
        </p:nvSpPr>
        <p:spPr>
          <a:xfrm>
            <a:off x="4694919" y="411540"/>
            <a:ext cx="1552500" cy="3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1A1A1A"/>
                </a:solidFill>
                <a:highlight>
                  <a:schemeClr val="lt1"/>
                </a:highlight>
              </a:rPr>
              <a:t>Channel 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0"/>
          <p:cNvSpPr txBox="1"/>
          <p:nvPr>
            <p:ph idx="5" type="body"/>
          </p:nvPr>
        </p:nvSpPr>
        <p:spPr>
          <a:xfrm>
            <a:off x="2594372" y="411540"/>
            <a:ext cx="1552500" cy="3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/>
              <a:t>Analysis</a:t>
            </a:r>
            <a:endParaRPr sz="1700"/>
          </a:p>
        </p:txBody>
      </p:sp>
      <p:sp>
        <p:nvSpPr>
          <p:cNvPr id="192" name="Google Shape;192;p30"/>
          <p:cNvSpPr txBox="1"/>
          <p:nvPr>
            <p:ph idx="4" type="body"/>
          </p:nvPr>
        </p:nvSpPr>
        <p:spPr>
          <a:xfrm>
            <a:off x="857767" y="405678"/>
            <a:ext cx="1426200" cy="31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Abdallah Maryanna</a:t>
            </a:r>
            <a:endParaRPr/>
          </a:p>
        </p:txBody>
      </p:sp>
      <p:sp>
        <p:nvSpPr>
          <p:cNvPr id="193" name="Google Shape;193;p30"/>
          <p:cNvSpPr/>
          <p:nvPr>
            <p:ph idx="3" type="tbl"/>
          </p:nvPr>
        </p:nvSpPr>
        <p:spPr>
          <a:xfrm>
            <a:off x="191275" y="1125550"/>
            <a:ext cx="5073900" cy="1392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50">
                <a:solidFill>
                  <a:srgbClr val="1A1A1A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3.1 Calculate what state (Режим канала) the CNC was in the most time?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88" y="1384050"/>
            <a:ext cx="8012027" cy="347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/>
        </p:nvSpPr>
        <p:spPr>
          <a:xfrm>
            <a:off x="265675" y="928200"/>
            <a:ext cx="5573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rPr lang="ru" sz="1150">
                <a:solidFill>
                  <a:srgbClr val="1A1A1A"/>
                </a:solidFill>
                <a:highlight>
                  <a:schemeClr val="lt1"/>
                </a:highlight>
              </a:rPr>
              <a:t>3.2 Which program (Программа) has been running the most time?</a:t>
            </a:r>
            <a:endParaRPr/>
          </a:p>
        </p:txBody>
      </p:sp>
      <p:sp>
        <p:nvSpPr>
          <p:cNvPr id="200" name="Google Shape;200;p31"/>
          <p:cNvSpPr txBox="1"/>
          <p:nvPr>
            <p:ph idx="4" type="body"/>
          </p:nvPr>
        </p:nvSpPr>
        <p:spPr>
          <a:xfrm>
            <a:off x="857767" y="405678"/>
            <a:ext cx="1426200" cy="31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Abdallah Maryanna</a:t>
            </a:r>
            <a:endParaRPr/>
          </a:p>
        </p:txBody>
      </p:sp>
      <p:sp>
        <p:nvSpPr>
          <p:cNvPr id="201" name="Google Shape;201;p31"/>
          <p:cNvSpPr txBox="1"/>
          <p:nvPr>
            <p:ph idx="5" type="body"/>
          </p:nvPr>
        </p:nvSpPr>
        <p:spPr>
          <a:xfrm>
            <a:off x="2594372" y="411540"/>
            <a:ext cx="1552500" cy="3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/>
              <a:t>Analysis</a:t>
            </a:r>
            <a:endParaRPr sz="1700"/>
          </a:p>
        </p:txBody>
      </p:sp>
      <p:sp>
        <p:nvSpPr>
          <p:cNvPr id="202" name="Google Shape;202;p31"/>
          <p:cNvSpPr txBox="1"/>
          <p:nvPr>
            <p:ph idx="6" type="body"/>
          </p:nvPr>
        </p:nvSpPr>
        <p:spPr>
          <a:xfrm>
            <a:off x="4694919" y="411540"/>
            <a:ext cx="1552500" cy="3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1A1A1A"/>
                </a:solidFill>
                <a:highlight>
                  <a:schemeClr val="lt1"/>
                </a:highlight>
              </a:rPr>
              <a:t>Channel 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50" y="1272300"/>
            <a:ext cx="7992701" cy="37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idx="4" type="body"/>
          </p:nvPr>
        </p:nvSpPr>
        <p:spPr>
          <a:xfrm>
            <a:off x="857767" y="405678"/>
            <a:ext cx="1426200" cy="31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Abdallah Maryanna</a:t>
            </a:r>
            <a:endParaRPr/>
          </a:p>
        </p:txBody>
      </p:sp>
      <p:sp>
        <p:nvSpPr>
          <p:cNvPr id="209" name="Google Shape;209;p32"/>
          <p:cNvSpPr txBox="1"/>
          <p:nvPr>
            <p:ph idx="5" type="body"/>
          </p:nvPr>
        </p:nvSpPr>
        <p:spPr>
          <a:xfrm>
            <a:off x="2594372" y="411540"/>
            <a:ext cx="1552500" cy="3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/>
              <a:t>Analysis</a:t>
            </a:r>
            <a:endParaRPr sz="1700"/>
          </a:p>
        </p:txBody>
      </p:sp>
      <p:sp>
        <p:nvSpPr>
          <p:cNvPr id="210" name="Google Shape;210;p32"/>
          <p:cNvSpPr txBox="1"/>
          <p:nvPr/>
        </p:nvSpPr>
        <p:spPr>
          <a:xfrm>
            <a:off x="233825" y="945800"/>
            <a:ext cx="77094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1A1A1A"/>
                </a:solidFill>
                <a:highlight>
                  <a:srgbClr val="FFFFFF"/>
                </a:highlight>
              </a:rPr>
              <a:t>3.3 Calculate what mode (Режим канала) the CNC was in the most time? (create diagram chart)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11" name="Google Shape;211;p32"/>
          <p:cNvSpPr txBox="1"/>
          <p:nvPr>
            <p:ph idx="6" type="body"/>
          </p:nvPr>
        </p:nvSpPr>
        <p:spPr>
          <a:xfrm>
            <a:off x="4694919" y="411540"/>
            <a:ext cx="1552500" cy="3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1A1A1A"/>
                </a:solidFill>
                <a:highlight>
                  <a:schemeClr val="lt1"/>
                </a:highlight>
              </a:rPr>
              <a:t>Channel 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50" y="1380050"/>
            <a:ext cx="7695100" cy="3448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857767" y="405678"/>
            <a:ext cx="1426200" cy="31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Alina </a:t>
            </a:r>
            <a:r>
              <a:rPr lang="ru"/>
              <a:t>Golubeva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/>
          <p:cNvSpPr txBox="1"/>
          <p:nvPr>
            <p:ph idx="6" type="body"/>
          </p:nvPr>
        </p:nvSpPr>
        <p:spPr>
          <a:xfrm>
            <a:off x="2566269" y="408665"/>
            <a:ext cx="1552500" cy="3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/>
              <a:t>Analysis</a:t>
            </a:r>
            <a:endParaRPr sz="1700"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293175" y="1057025"/>
            <a:ext cx="3361200" cy="186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1A1A1A"/>
                </a:solidFill>
                <a:highlight>
                  <a:srgbClr val="FFFFFF"/>
                </a:highlight>
              </a:rPr>
              <a:t>3.1 Calculate what state (Режим канала) the CNC was in the most time?</a:t>
            </a:r>
            <a:endParaRPr sz="115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1A1A1A"/>
                </a:solidFill>
                <a:highlight>
                  <a:srgbClr val="FFFFFF"/>
                </a:highlight>
              </a:rPr>
              <a:t>3.2 Which program (Программа) has been running the most time?</a:t>
            </a:r>
            <a:endParaRPr sz="115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1A1A1A"/>
                </a:solidFill>
              </a:rPr>
              <a:t>3.3 Calculate what mode (Режим канала) the CNC was in the most time?</a:t>
            </a:r>
            <a:endParaRPr sz="1150">
              <a:solidFill>
                <a:srgbClr val="1A1A1A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1A1A1A"/>
                </a:solidFill>
                <a:highlight>
                  <a:srgbClr val="FFFFFF"/>
                </a:highlight>
              </a:rPr>
              <a:t>3.4 Calculate how long the CNC worked (online) and how long it was offline?</a:t>
            </a:r>
            <a:endParaRPr sz="1150">
              <a:solidFill>
                <a:srgbClr val="1A1A1A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1A1A1A"/>
              </a:solidFill>
              <a:highlight>
                <a:srgbClr val="FFFFFF"/>
              </a:highlight>
            </a:endParaRPr>
          </a:p>
        </p:txBody>
      </p:sp>
      <p:pic>
        <p:nvPicPr>
          <p:cNvPr id="220" name="Google Shape;220;p33"/>
          <p:cNvPicPr preferRelativeResize="0"/>
          <p:nvPr/>
        </p:nvPicPr>
        <p:blipFill rotWithShape="1">
          <a:blip r:embed="rId3">
            <a:alphaModFix/>
          </a:blip>
          <a:srcRect b="0" l="6187" r="7389" t="960"/>
          <a:stretch/>
        </p:blipFill>
        <p:spPr>
          <a:xfrm>
            <a:off x="6428725" y="869950"/>
            <a:ext cx="2591014" cy="409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4375" y="869951"/>
            <a:ext cx="2704200" cy="40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175" y="2910228"/>
            <a:ext cx="3138951" cy="637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175" y="3620425"/>
            <a:ext cx="3138949" cy="1276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idx="4" type="body"/>
          </p:nvPr>
        </p:nvSpPr>
        <p:spPr>
          <a:xfrm>
            <a:off x="160925" y="1199425"/>
            <a:ext cx="8632500" cy="4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Create VM and DB (Anna)</a:t>
            </a:r>
            <a:endParaRPr sz="1400">
              <a:solidFill>
                <a:srgbClr val="0F2C68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Create DB structure (Anna)</a:t>
            </a:r>
            <a:endParaRPr sz="1400">
              <a:solidFill>
                <a:srgbClr val="0F2C68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Python Script for parsing and loading data (</a:t>
            </a:r>
            <a:r>
              <a:rPr lang="ru" sz="1400">
                <a:solidFill>
                  <a:srgbClr val="0F2C68"/>
                </a:solidFill>
              </a:rPr>
              <a:t>Anna</a:t>
            </a:r>
            <a:r>
              <a:rPr lang="ru" sz="1400">
                <a:solidFill>
                  <a:srgbClr val="0F2C68"/>
                </a:solidFill>
              </a:rPr>
              <a:t>)</a:t>
            </a:r>
            <a:endParaRPr sz="1400">
              <a:solidFill>
                <a:srgbClr val="0F2C68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Data </a:t>
            </a:r>
            <a:r>
              <a:rPr lang="ru" sz="1400">
                <a:solidFill>
                  <a:srgbClr val="0F2C68"/>
                </a:solidFill>
              </a:rPr>
              <a:t>preparation</a:t>
            </a:r>
            <a:r>
              <a:rPr lang="ru" sz="1400">
                <a:solidFill>
                  <a:srgbClr val="0F2C68"/>
                </a:solidFill>
              </a:rPr>
              <a:t> (Alina, Maryanna)</a:t>
            </a:r>
            <a:endParaRPr sz="1400">
              <a:solidFill>
                <a:srgbClr val="0F2C68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Node-red MQTT Dashboard (Alina)</a:t>
            </a:r>
            <a:endParaRPr sz="1400">
              <a:solidFill>
                <a:srgbClr val="0F2C68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Analysis in Python (Maryanna)</a:t>
            </a:r>
            <a:endParaRPr sz="1400">
              <a:solidFill>
                <a:srgbClr val="0F2C68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Analysis</a:t>
            </a:r>
            <a:r>
              <a:rPr lang="ru" sz="1400">
                <a:solidFill>
                  <a:srgbClr val="0F2C68"/>
                </a:solidFill>
              </a:rPr>
              <a:t> in Excel (Alina, Maryanna)</a:t>
            </a:r>
            <a:endParaRPr sz="1400">
              <a:solidFill>
                <a:srgbClr val="0F2C68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Create a Telegram bot</a:t>
            </a:r>
            <a:r>
              <a:rPr lang="ru" sz="1400">
                <a:solidFill>
                  <a:srgbClr val="0F2C68"/>
                </a:solidFill>
              </a:rPr>
              <a:t>(Kirill)</a:t>
            </a:r>
            <a:endParaRPr sz="1400">
              <a:solidFill>
                <a:srgbClr val="0F2C68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Make notifications </a:t>
            </a:r>
            <a:r>
              <a:rPr lang="ru" sz="1400">
                <a:solidFill>
                  <a:srgbClr val="0F2C68"/>
                </a:solidFill>
              </a:rPr>
              <a:t>about</a:t>
            </a:r>
            <a:r>
              <a:rPr lang="ru" sz="1400">
                <a:solidFill>
                  <a:srgbClr val="0F2C68"/>
                </a:solidFill>
              </a:rPr>
              <a:t> errors and extreme values from sensors(Kirill)</a:t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87" name="Google Shape;87;p16"/>
          <p:cNvSpPr txBox="1"/>
          <p:nvPr/>
        </p:nvSpPr>
        <p:spPr>
          <a:xfrm>
            <a:off x="160925" y="783625"/>
            <a:ext cx="32139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F2C68"/>
                </a:solidFill>
              </a:rPr>
              <a:t>Content/Task division:</a:t>
            </a:r>
            <a:endParaRPr b="1" sz="1800">
              <a:solidFill>
                <a:srgbClr val="0F2C68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idx="4" type="body"/>
          </p:nvPr>
        </p:nvSpPr>
        <p:spPr>
          <a:xfrm>
            <a:off x="195600" y="893700"/>
            <a:ext cx="26799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F2C68"/>
                </a:solidFill>
              </a:rPr>
              <a:t>Fifth </a:t>
            </a:r>
            <a:r>
              <a:rPr lang="ru" sz="1400">
                <a:solidFill>
                  <a:srgbClr val="0F2C68"/>
                </a:solidFill>
              </a:rPr>
              <a:t>step </a:t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F2C68"/>
                </a:solidFill>
              </a:rPr>
              <a:t>“</a:t>
            </a:r>
            <a:r>
              <a:rPr b="1" lang="ru" sz="1400">
                <a:solidFill>
                  <a:srgbClr val="0F2C68"/>
                </a:solidFill>
              </a:rPr>
              <a:t>Create a Telegram bot</a:t>
            </a:r>
            <a:r>
              <a:rPr b="1" lang="ru" sz="1400">
                <a:solidFill>
                  <a:srgbClr val="0F2C68"/>
                </a:solidFill>
              </a:rPr>
              <a:t>”</a:t>
            </a:r>
            <a:r>
              <a:rPr lang="ru" sz="1400">
                <a:solidFill>
                  <a:srgbClr val="0F2C68"/>
                </a:solidFill>
              </a:rPr>
              <a:t>:</a:t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Manufacturing bot 2023 HSE</a:t>
            </a:r>
            <a:endParaRPr sz="1400">
              <a:solidFill>
                <a:srgbClr val="0F2C6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@manu_stream_bot</a:t>
            </a:r>
            <a:endParaRPr sz="1400">
              <a:solidFill>
                <a:srgbClr val="0F2C6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8" y="893700"/>
            <a:ext cx="2861275" cy="38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idx="4" type="body"/>
          </p:nvPr>
        </p:nvSpPr>
        <p:spPr>
          <a:xfrm>
            <a:off x="195600" y="893700"/>
            <a:ext cx="26799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F2C68"/>
                </a:solidFill>
              </a:rPr>
              <a:t>Sixth </a:t>
            </a:r>
            <a:r>
              <a:rPr lang="ru" sz="1400">
                <a:solidFill>
                  <a:srgbClr val="0F2C68"/>
                </a:solidFill>
              </a:rPr>
              <a:t>step </a:t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F2C68"/>
                </a:solidFill>
              </a:rPr>
              <a:t>“</a:t>
            </a:r>
            <a:r>
              <a:rPr b="1" lang="ru" sz="1400">
                <a:solidFill>
                  <a:srgbClr val="0F2C68"/>
                </a:solidFill>
              </a:rPr>
              <a:t>Make notifications about errors and extreme values from sensors</a:t>
            </a:r>
            <a:r>
              <a:rPr b="1" lang="ru" sz="1400">
                <a:solidFill>
                  <a:srgbClr val="0F2C68"/>
                </a:solidFill>
              </a:rPr>
              <a:t>”</a:t>
            </a:r>
            <a:r>
              <a:rPr lang="ru" sz="1400">
                <a:solidFill>
                  <a:srgbClr val="0F2C68"/>
                </a:solidFill>
              </a:rPr>
              <a:t>:</a:t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Selecting status from json that are accessed on URLs</a:t>
            </a:r>
            <a:endParaRPr sz="1400">
              <a:solidFill>
                <a:srgbClr val="0F2C6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Connects to MQTT using paho-mqtt </a:t>
            </a:r>
            <a:endParaRPr sz="1400">
              <a:solidFill>
                <a:srgbClr val="0F2C6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500" y="893700"/>
            <a:ext cx="6100522" cy="2964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500" y="3937101"/>
            <a:ext cx="6100526" cy="100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idx="4" type="body"/>
          </p:nvPr>
        </p:nvSpPr>
        <p:spPr>
          <a:xfrm>
            <a:off x="195600" y="893700"/>
            <a:ext cx="26799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F2C68"/>
                </a:solidFill>
              </a:rPr>
              <a:t>Seventh </a:t>
            </a:r>
            <a:r>
              <a:rPr lang="ru" sz="1400">
                <a:solidFill>
                  <a:srgbClr val="0F2C68"/>
                </a:solidFill>
              </a:rPr>
              <a:t>step </a:t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F2C68"/>
                </a:solidFill>
              </a:rPr>
              <a:t>“Receive notification”</a:t>
            </a:r>
            <a:r>
              <a:rPr lang="ru" sz="1400">
                <a:solidFill>
                  <a:srgbClr val="0F2C68"/>
                </a:solidFill>
              </a:rPr>
              <a:t>:</a:t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Received some notifications concerning errors</a:t>
            </a:r>
            <a:endParaRPr sz="1400">
              <a:solidFill>
                <a:srgbClr val="0F2C6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Notified whether there is a rise in humidity or temperature</a:t>
            </a:r>
            <a:endParaRPr sz="1400">
              <a:solidFill>
                <a:srgbClr val="0F2C6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7" y="893700"/>
            <a:ext cx="3276600" cy="2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543775"/>
            <a:ext cx="3276600" cy="11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875" y="891325"/>
            <a:ext cx="5635302" cy="303227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idx="4" type="body"/>
          </p:nvPr>
        </p:nvSpPr>
        <p:spPr>
          <a:xfrm>
            <a:off x="231875" y="846000"/>
            <a:ext cx="2916000" cy="3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F2C68"/>
                </a:solidFill>
              </a:rPr>
              <a:t>First step </a:t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F2C68"/>
                </a:solidFill>
              </a:rPr>
              <a:t>“</a:t>
            </a:r>
            <a:r>
              <a:rPr b="1" lang="ru" sz="1400">
                <a:solidFill>
                  <a:srgbClr val="0F2C68"/>
                </a:solidFill>
              </a:rPr>
              <a:t>create</a:t>
            </a:r>
            <a:r>
              <a:rPr b="1" lang="ru" sz="1400">
                <a:solidFill>
                  <a:srgbClr val="0F2C68"/>
                </a:solidFill>
              </a:rPr>
              <a:t> VM on the VK cloud”</a:t>
            </a:r>
            <a:r>
              <a:rPr lang="ru" sz="1400">
                <a:solidFill>
                  <a:srgbClr val="0F2C68"/>
                </a:solidFill>
              </a:rPr>
              <a:t>:</a:t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Configure the required settings</a:t>
            </a:r>
            <a:endParaRPr sz="1400">
              <a:solidFill>
                <a:srgbClr val="0F2C6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Connect to the VM (via SSH key)</a:t>
            </a:r>
            <a:endParaRPr sz="1400">
              <a:solidFill>
                <a:srgbClr val="0F2C6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4" type="body"/>
          </p:nvPr>
        </p:nvSpPr>
        <p:spPr>
          <a:xfrm>
            <a:off x="222825" y="764350"/>
            <a:ext cx="2679900" cy="3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F2C68"/>
                </a:solidFill>
              </a:rPr>
              <a:t>Second</a:t>
            </a:r>
            <a:r>
              <a:rPr lang="ru" sz="1400">
                <a:solidFill>
                  <a:srgbClr val="0F2C68"/>
                </a:solidFill>
              </a:rPr>
              <a:t> step </a:t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F2C68"/>
                </a:solidFill>
              </a:rPr>
              <a:t>“create DB”</a:t>
            </a:r>
            <a:r>
              <a:rPr lang="ru" sz="1400">
                <a:solidFill>
                  <a:srgbClr val="0F2C68"/>
                </a:solidFill>
              </a:rPr>
              <a:t>:</a:t>
            </a:r>
            <a:endParaRPr sz="1400">
              <a:solidFill>
                <a:srgbClr val="0F2C6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Start the database service</a:t>
            </a:r>
            <a:endParaRPr sz="1400">
              <a:solidFill>
                <a:srgbClr val="0F2C6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Configure the database</a:t>
            </a:r>
            <a:endParaRPr sz="1400">
              <a:solidFill>
                <a:srgbClr val="0F2C6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Create a database</a:t>
            </a:r>
            <a:endParaRPr sz="1400">
              <a:solidFill>
                <a:srgbClr val="0F2C6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Create a user and give it all permissions</a:t>
            </a:r>
            <a:endParaRPr sz="1400">
              <a:solidFill>
                <a:srgbClr val="0F2C6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Configure remote access to the database</a:t>
            </a:r>
            <a:endParaRPr sz="1400">
              <a:solidFill>
                <a:srgbClr val="0F2C6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Check availability</a:t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125" y="2780900"/>
            <a:ext cx="3342425" cy="20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1725" y="351730"/>
            <a:ext cx="2868400" cy="26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763" y="2249700"/>
            <a:ext cx="3928873" cy="271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550" y="786913"/>
            <a:ext cx="3885300" cy="13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6700" y="362175"/>
            <a:ext cx="2512800" cy="3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4" type="body"/>
          </p:nvPr>
        </p:nvSpPr>
        <p:spPr>
          <a:xfrm>
            <a:off x="204675" y="782475"/>
            <a:ext cx="26799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F2C68"/>
                </a:solidFill>
              </a:rPr>
              <a:t>Third</a:t>
            </a:r>
            <a:r>
              <a:rPr lang="ru" sz="1400">
                <a:solidFill>
                  <a:srgbClr val="0F2C68"/>
                </a:solidFill>
              </a:rPr>
              <a:t> step </a:t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F2C68"/>
                </a:solidFill>
              </a:rPr>
              <a:t>“</a:t>
            </a:r>
            <a:r>
              <a:rPr b="1" lang="ru" sz="1400">
                <a:solidFill>
                  <a:srgbClr val="0F2C68"/>
                </a:solidFill>
              </a:rPr>
              <a:t>Python Script for parsing and loading data</a:t>
            </a:r>
            <a:r>
              <a:rPr b="1" lang="ru" sz="1400">
                <a:solidFill>
                  <a:srgbClr val="0F2C68"/>
                </a:solidFill>
              </a:rPr>
              <a:t>”</a:t>
            </a:r>
            <a:r>
              <a:rPr lang="ru" sz="1400">
                <a:solidFill>
                  <a:srgbClr val="0F2C68"/>
                </a:solidFill>
              </a:rPr>
              <a:t>:</a:t>
            </a:r>
            <a:endParaRPr sz="1400">
              <a:solidFill>
                <a:srgbClr val="0F2C6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Write a code for parsing in Python</a:t>
            </a:r>
            <a:endParaRPr sz="1400">
              <a:solidFill>
                <a:srgbClr val="0F2C6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Create a config file</a:t>
            </a:r>
            <a:endParaRPr sz="1400">
              <a:solidFill>
                <a:srgbClr val="0F2C6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925" y="893699"/>
            <a:ext cx="6038198" cy="324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idx="4" type="body"/>
          </p:nvPr>
        </p:nvSpPr>
        <p:spPr>
          <a:xfrm>
            <a:off x="195600" y="893700"/>
            <a:ext cx="26799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F2C68"/>
                </a:solidFill>
              </a:rPr>
              <a:t>Third step </a:t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F2C68"/>
                </a:solidFill>
              </a:rPr>
              <a:t>“Python Script for parsing and loading data”</a:t>
            </a:r>
            <a:r>
              <a:rPr lang="ru" sz="1400">
                <a:solidFill>
                  <a:srgbClr val="0F2C68"/>
                </a:solidFill>
              </a:rPr>
              <a:t>:</a:t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Write a code for loading data in Python to DB</a:t>
            </a:r>
            <a:endParaRPr sz="1400">
              <a:solidFill>
                <a:srgbClr val="0F2C6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A</a:t>
            </a:r>
            <a:r>
              <a:rPr lang="ru" sz="1400">
                <a:solidFill>
                  <a:srgbClr val="0F2C68"/>
                </a:solidFill>
              </a:rPr>
              <a:t>dd code to systemd as a service</a:t>
            </a:r>
            <a:endParaRPr sz="1400">
              <a:solidFill>
                <a:srgbClr val="0F2C6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4" type="body"/>
          </p:nvPr>
        </p:nvSpPr>
        <p:spPr>
          <a:xfrm>
            <a:off x="195600" y="893700"/>
            <a:ext cx="18093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F2C68"/>
                </a:solidFill>
              </a:rPr>
              <a:t>Fourth</a:t>
            </a:r>
            <a:r>
              <a:rPr lang="ru" sz="1400">
                <a:solidFill>
                  <a:srgbClr val="0F2C68"/>
                </a:solidFill>
              </a:rPr>
              <a:t> step </a:t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rgbClr val="0F2C68"/>
                </a:solidFill>
              </a:rPr>
              <a:t>“Checking the correct creating of DB and loaded data</a:t>
            </a:r>
            <a:r>
              <a:rPr lang="ru" sz="1400">
                <a:solidFill>
                  <a:srgbClr val="0F2C68"/>
                </a:solidFill>
              </a:rPr>
              <a:t>:</a:t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1400"/>
              <a:buChar char="●"/>
            </a:pPr>
            <a:r>
              <a:rPr lang="ru" sz="1400">
                <a:solidFill>
                  <a:srgbClr val="0F2C68"/>
                </a:solidFill>
              </a:rPr>
              <a:t>Check the data in Dbeaver</a:t>
            </a:r>
            <a:endParaRPr sz="1400">
              <a:solidFill>
                <a:srgbClr val="0F2C6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2C6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366" y="2571738"/>
            <a:ext cx="7800724" cy="23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900" y="969180"/>
            <a:ext cx="4520202" cy="142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4150" y="914714"/>
            <a:ext cx="2087551" cy="15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550" y="939975"/>
            <a:ext cx="6896901" cy="352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025" y="832525"/>
            <a:ext cx="5187125" cy="39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201000" y="1020150"/>
            <a:ext cx="29784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Process of splitting JSON data</a:t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785675" y="229525"/>
            <a:ext cx="16992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Алина Голубева</a:t>
            </a:r>
            <a:br>
              <a:rPr lang="ru" sz="1000">
                <a:solidFill>
                  <a:schemeClr val="dk2"/>
                </a:solidFill>
              </a:rPr>
            </a:br>
            <a:r>
              <a:rPr lang="ru" sz="1000">
                <a:solidFill>
                  <a:schemeClr val="dk2"/>
                </a:solidFill>
              </a:rPr>
              <a:t>Марьяна Абдаллах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4572000" y="292350"/>
            <a:ext cx="31203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Preparation data for analysis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